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2.xml" ContentType="application/vnd.openxmlformats-officedocument.drawingml.chartshape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3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54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7"/>
    <p:restoredTop sz="96327"/>
  </p:normalViewPr>
  <p:slideViewPr>
    <p:cSldViewPr snapToGrid="0" snapToObjects="1">
      <p:cViewPr varScale="1">
        <p:scale>
          <a:sx n="148" d="100"/>
          <a:sy n="148" d="100"/>
        </p:scale>
        <p:origin x="216" y="1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icoyosman/Downloads/OutputFile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icoyosman/Downloads/OutputFil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icoyosman/Downloads/OutputFile.xlsx" TargetMode="Externa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1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icoyosman/Downloads/OutputFile.xlsx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2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icoyosman/Downloads/OutputFile.xlsx" TargetMode="Externa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Average number of working person per households</a:t>
            </a:r>
          </a:p>
        </c:rich>
      </c:tx>
      <c:layout>
        <c:manualLayout>
          <c:xMode val="edge"/>
          <c:yMode val="edge"/>
          <c:x val="0.1817152230971128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'Number Resident Employed'!$A$8:$A$27</c:f>
              <c:strCache>
                <c:ptCount val="20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  <c:pt idx="16">
                  <c:v>2016</c:v>
                </c:pt>
                <c:pt idx="17">
                  <c:v>2017</c:v>
                </c:pt>
                <c:pt idx="18">
                  <c:v>2018</c:v>
                </c:pt>
                <c:pt idx="19">
                  <c:v>2019</c:v>
                </c:pt>
              </c:strCache>
            </c:strRef>
          </c:cat>
          <c:val>
            <c:numRef>
              <c:f>'Number Resident Employed'!$I$8:$I$27</c:f>
              <c:numCache>
                <c:formatCode>#,##0.0</c:formatCode>
                <c:ptCount val="20"/>
                <c:pt idx="0" formatCode="#,##0.00">
                  <c:v>1.77</c:v>
                </c:pt>
                <c:pt idx="1">
                  <c:v>1.8</c:v>
                </c:pt>
                <c:pt idx="2" formatCode="#,##0.00">
                  <c:v>1.76</c:v>
                </c:pt>
                <c:pt idx="3" formatCode="#,##0.00">
                  <c:v>1.75</c:v>
                </c:pt>
                <c:pt idx="4" formatCode="#,##0.00">
                  <c:v>1.76</c:v>
                </c:pt>
                <c:pt idx="5" formatCode="#,##0.00">
                  <c:v>1.75</c:v>
                </c:pt>
                <c:pt idx="6" formatCode="#,##0.00">
                  <c:v>1.82</c:v>
                </c:pt>
                <c:pt idx="7" formatCode="#,##0.00">
                  <c:v>1.83</c:v>
                </c:pt>
                <c:pt idx="8" formatCode="#,##0.00">
                  <c:v>1.86</c:v>
                </c:pt>
                <c:pt idx="9" formatCode="#,##0.00">
                  <c:v>1.85</c:v>
                </c:pt>
                <c:pt idx="10" formatCode="#,##0.00">
                  <c:v>1.86</c:v>
                </c:pt>
                <c:pt idx="11" formatCode="#,##0.00">
                  <c:v>1.95</c:v>
                </c:pt>
                <c:pt idx="12" formatCode="#,##0.00">
                  <c:v>1.98</c:v>
                </c:pt>
                <c:pt idx="13" formatCode="#,##0.00">
                  <c:v>1.95</c:v>
                </c:pt>
                <c:pt idx="14" formatCode="#,##0.00">
                  <c:v>1.98</c:v>
                </c:pt>
                <c:pt idx="15" formatCode="#,##0.00">
                  <c:v>1.96</c:v>
                </c:pt>
                <c:pt idx="16" formatCode="#,##0.00">
                  <c:v>1.96</c:v>
                </c:pt>
                <c:pt idx="17" formatCode="#,##0.00">
                  <c:v>1.93</c:v>
                </c:pt>
                <c:pt idx="18" formatCode="#,##0.00">
                  <c:v>1.91</c:v>
                </c:pt>
                <c:pt idx="19">
                  <c:v>1.9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14-3849-BBCE-D73D09AD89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40984495"/>
        <c:axId val="1396110303"/>
      </c:barChart>
      <c:catAx>
        <c:axId val="13409844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96110303"/>
        <c:crosses val="autoZero"/>
        <c:auto val="1"/>
        <c:lblAlgn val="ctr"/>
        <c:lblOffset val="100"/>
        <c:noMultiLvlLbl val="0"/>
      </c:catAx>
      <c:valAx>
        <c:axId val="13961103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09844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Average household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'Household Size'!$A$8:$A$27</c:f>
              <c:strCache>
                <c:ptCount val="20"/>
                <c:pt idx="0">
                  <c:v>2000</c:v>
                </c:pt>
                <c:pt idx="1">
                  <c:v>2001</c:v>
                </c:pt>
                <c:pt idx="2">
                  <c:v>2002</c:v>
                </c:pt>
                <c:pt idx="3">
                  <c:v>2003</c:v>
                </c:pt>
                <c:pt idx="4">
                  <c:v>2004</c:v>
                </c:pt>
                <c:pt idx="5">
                  <c:v>2005</c:v>
                </c:pt>
                <c:pt idx="6">
                  <c:v>2006</c:v>
                </c:pt>
                <c:pt idx="7">
                  <c:v>2007</c:v>
                </c:pt>
                <c:pt idx="8">
                  <c:v>2008</c:v>
                </c:pt>
                <c:pt idx="9">
                  <c:v>2009</c:v>
                </c:pt>
                <c:pt idx="10">
                  <c:v>2010</c:v>
                </c:pt>
                <c:pt idx="11">
                  <c:v>2011</c:v>
                </c:pt>
                <c:pt idx="12">
                  <c:v>2012</c:v>
                </c:pt>
                <c:pt idx="13">
                  <c:v>2013</c:v>
                </c:pt>
                <c:pt idx="14">
                  <c:v>2014</c:v>
                </c:pt>
                <c:pt idx="15">
                  <c:v>2015</c:v>
                </c:pt>
                <c:pt idx="16">
                  <c:v>2016</c:v>
                </c:pt>
                <c:pt idx="17">
                  <c:v>2017</c:v>
                </c:pt>
                <c:pt idx="18">
                  <c:v>2018</c:v>
                </c:pt>
                <c:pt idx="19">
                  <c:v>2019</c:v>
                </c:pt>
              </c:strCache>
            </c:strRef>
          </c:cat>
          <c:val>
            <c:numRef>
              <c:f>'Household Size'!$I$8:$I$27</c:f>
              <c:numCache>
                <c:formatCode>#,##0.00</c:formatCode>
                <c:ptCount val="20"/>
                <c:pt idx="0">
                  <c:v>3.84</c:v>
                </c:pt>
                <c:pt idx="1">
                  <c:v>3.73</c:v>
                </c:pt>
                <c:pt idx="2" formatCode="#,##0.0">
                  <c:v>3.7</c:v>
                </c:pt>
                <c:pt idx="3">
                  <c:v>3.68</c:v>
                </c:pt>
                <c:pt idx="4">
                  <c:v>3.68</c:v>
                </c:pt>
                <c:pt idx="5">
                  <c:v>3.72</c:v>
                </c:pt>
                <c:pt idx="6">
                  <c:v>3.62</c:v>
                </c:pt>
                <c:pt idx="7">
                  <c:v>3.63</c:v>
                </c:pt>
                <c:pt idx="8">
                  <c:v>3.65</c:v>
                </c:pt>
                <c:pt idx="9">
                  <c:v>3.66</c:v>
                </c:pt>
                <c:pt idx="10">
                  <c:v>3.67</c:v>
                </c:pt>
                <c:pt idx="11">
                  <c:v>3.67</c:v>
                </c:pt>
                <c:pt idx="12">
                  <c:v>3.69</c:v>
                </c:pt>
                <c:pt idx="13">
                  <c:v>3.64</c:v>
                </c:pt>
                <c:pt idx="14">
                  <c:v>3.61</c:v>
                </c:pt>
                <c:pt idx="15">
                  <c:v>3.56</c:v>
                </c:pt>
                <c:pt idx="16">
                  <c:v>3.53</c:v>
                </c:pt>
                <c:pt idx="17" formatCode="#,##0.0">
                  <c:v>3.5</c:v>
                </c:pt>
                <c:pt idx="18">
                  <c:v>3.44</c:v>
                </c:pt>
                <c:pt idx="19">
                  <c:v>3.36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17-DD45-B760-F5476BB536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37197775"/>
        <c:axId val="1436818511"/>
      </c:barChart>
      <c:catAx>
        <c:axId val="1437197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6818511"/>
        <c:crosses val="autoZero"/>
        <c:auto val="1"/>
        <c:lblAlgn val="ctr"/>
        <c:lblOffset val="100"/>
        <c:noMultiLvlLbl val="0"/>
      </c:catAx>
      <c:valAx>
        <c:axId val="14368185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71977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Average household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37197775"/>
        <c:axId val="1436818511"/>
      </c:barChart>
      <c:catAx>
        <c:axId val="1437197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6818511"/>
        <c:crosses val="autoZero"/>
        <c:auto val="1"/>
        <c:lblAlgn val="ctr"/>
        <c:lblOffset val="100"/>
        <c:noMultiLvlLbl val="0"/>
      </c:catAx>
      <c:valAx>
        <c:axId val="14368185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71977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Average household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37197775"/>
        <c:axId val="1436818511"/>
      </c:barChart>
      <c:catAx>
        <c:axId val="1437197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6818511"/>
        <c:crosses val="autoZero"/>
        <c:auto val="1"/>
        <c:lblAlgn val="ctr"/>
        <c:lblOffset val="100"/>
        <c:noMultiLvlLbl val="0"/>
      </c:catAx>
      <c:valAx>
        <c:axId val="14368185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71977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Average household size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37197775"/>
        <c:axId val="1436818511"/>
      </c:barChart>
      <c:catAx>
        <c:axId val="14371977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6818511"/>
        <c:crosses val="autoZero"/>
        <c:auto val="1"/>
        <c:lblAlgn val="ctr"/>
        <c:lblOffset val="100"/>
        <c:noMultiLvlLbl val="0"/>
      </c:catAx>
      <c:valAx>
        <c:axId val="14368185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71977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rawing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2" name="Picture 1">
          <a:extLst xmlns:a="http://schemas.openxmlformats.org/drawingml/2006/main">
            <a:ext uri="{FF2B5EF4-FFF2-40B4-BE49-F238E27FC236}">
              <a16:creationId xmlns:a16="http://schemas.microsoft.com/office/drawing/2014/main" id="{74DE6121-B268-C749-9AFE-542B56A2E8BB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-5043035" y="0"/>
          <a:ext cx="5998480" cy="3394375"/>
        </a:xfrm>
        <a:prstGeom xmlns:a="http://schemas.openxmlformats.org/drawingml/2006/main" prst="rect">
          <a:avLst/>
        </a:prstGeom>
      </cdr:spPr>
    </cdr:pic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7" name="Picture 6">
          <a:extLst xmlns:a="http://schemas.openxmlformats.org/drawingml/2006/main">
            <a:ext uri="{FF2B5EF4-FFF2-40B4-BE49-F238E27FC236}">
              <a16:creationId xmlns:a16="http://schemas.microsoft.com/office/drawing/2014/main" id="{6CE735DE-49BB-004B-BBEA-3C9D7DAA1D56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2003425" y="50800"/>
          <a:ext cx="8286750" cy="6858000"/>
        </a:xfrm>
        <a:prstGeom xmlns:a="http://schemas.openxmlformats.org/drawingml/2006/main" prst="rect">
          <a:avLst/>
        </a:prstGeom>
      </cdr:spPr>
    </cdr:pic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3" name="Picture 2">
          <a:extLst xmlns:a="http://schemas.openxmlformats.org/drawingml/2006/main">
            <a:ext uri="{FF2B5EF4-FFF2-40B4-BE49-F238E27FC236}">
              <a16:creationId xmlns:a16="http://schemas.microsoft.com/office/drawing/2014/main" id="{ACBE761F-28E3-8746-85F4-13C943AE8FEA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0" y="-2320506"/>
          <a:ext cx="6693802" cy="3925019"/>
        </a:xfrm>
        <a:prstGeom xmlns:a="http://schemas.openxmlformats.org/drawingml/2006/main" prst="rect">
          <a:avLst/>
        </a:prstGeom>
      </cdr:spPr>
    </cdr:pic>
  </cdr:relSizeAnchor>
</c:userShape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595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8346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656150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93285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74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42538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7617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4576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03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64571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259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5586B75A-687E-405C-8A0B-8D00578BA2C3}" type="datetimeFigureOut">
              <a:rPr lang="en-US" smtClean="0"/>
              <a:pPr/>
              <a:t>4/7/20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916512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55" r:id="rId1"/>
    <p:sldLayoutId id="2147484156" r:id="rId2"/>
    <p:sldLayoutId id="2147484157" r:id="rId3"/>
    <p:sldLayoutId id="2147484158" r:id="rId4"/>
    <p:sldLayoutId id="2147484159" r:id="rId5"/>
    <p:sldLayoutId id="2147484160" r:id="rId6"/>
    <p:sldLayoutId id="2147484161" r:id="rId7"/>
    <p:sldLayoutId id="2147484162" r:id="rId8"/>
    <p:sldLayoutId id="2147484163" r:id="rId9"/>
    <p:sldLayoutId id="2147484164" r:id="rId10"/>
    <p:sldLayoutId id="2147484165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5154E-337C-F448-B31A-0006C0FDE1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Singapore Neighborhoods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152AF9-7F62-FC42-94C6-58F1BDF39B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Finding best location to live in for working parents with young children</a:t>
            </a:r>
          </a:p>
        </p:txBody>
      </p:sp>
    </p:spTree>
    <p:extLst>
      <p:ext uri="{BB962C8B-B14F-4D97-AF65-F5344CB8AC3E}">
        <p14:creationId xmlns:p14="http://schemas.microsoft.com/office/powerpoint/2010/main" val="3005419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DED2B32-0274-A24C-B801-101B0CD39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Singapore Household Characteristics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6D78013-A8F7-A347-BCFC-A0B7A1A72F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Majority of Singapore households have &gt; 1 person working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2B2C41F-7450-634A-9F70-66991CA305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1800" dirty="0"/>
              <a:t>While majority of households have 1 or more children, inferring from the average household size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9E1C38D5-AE1F-8D49-9448-C79CDEA17854}"/>
              </a:ext>
            </a:extLst>
          </p:cNvPr>
          <p:cNvGraphicFramePr>
            <a:graphicFrameLocks noGrp="1"/>
          </p:cNvGraphicFramePr>
          <p:nvPr>
            <p:ph sz="half" idx="2"/>
          </p:nvPr>
        </p:nvGraphicFramePr>
        <p:xfrm>
          <a:off x="2609850" y="2851150"/>
          <a:ext cx="3892550" cy="3071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B3188E68-593C-A947-A588-6FC3EED8D596}"/>
              </a:ext>
            </a:extLst>
          </p:cNvPr>
          <p:cNvGraphicFramePr>
            <a:graphicFrameLocks noGrp="1"/>
          </p:cNvGraphicFramePr>
          <p:nvPr>
            <p:ph sz="quarter" idx="4"/>
          </p:nvPr>
        </p:nvGraphicFramePr>
        <p:xfrm>
          <a:off x="6665913" y="2851150"/>
          <a:ext cx="3900487" cy="3071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60712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917BB21-4DE6-254A-A1B3-29F866E2C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MRT Stations Serves As A Hub For Neighborhoods 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9542A9E-F081-114E-A589-7E846B1E1B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76710" y="2052116"/>
            <a:ext cx="3226280" cy="399782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Singapore have very efficient public transports</a:t>
            </a:r>
          </a:p>
          <a:p>
            <a:r>
              <a:rPr lang="en-US" dirty="0"/>
              <a:t>But car prices are extremely high, as much as 6-7x higher compared to the USA</a:t>
            </a:r>
          </a:p>
          <a:p>
            <a:r>
              <a:rPr lang="en-US" dirty="0"/>
              <a:t>Majority of population rely on MRT and Busses for daily commute</a:t>
            </a:r>
          </a:p>
          <a:p>
            <a:r>
              <a:rPr lang="en-US" dirty="0"/>
              <a:t>Living nearby MRT stations is the most convenient option</a:t>
            </a:r>
          </a:p>
          <a:p>
            <a:r>
              <a:rPr lang="en-US" dirty="0"/>
              <a:t>First let’s plot all MRT stations to see all our option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1A8C7AB3-9F09-8E40-8597-98CAA6FFCF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0" y="2252199"/>
            <a:ext cx="5989638" cy="3598203"/>
          </a:xfrm>
        </p:spPr>
      </p:pic>
    </p:spTree>
    <p:extLst>
      <p:ext uri="{BB962C8B-B14F-4D97-AF65-F5344CB8AC3E}">
        <p14:creationId xmlns:p14="http://schemas.microsoft.com/office/powerpoint/2010/main" val="3575960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917BB21-4DE6-254A-A1B3-29F866E2C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Are The Childcare Services?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9542A9E-F081-114E-A589-7E846B1E1B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76710" y="2052116"/>
            <a:ext cx="3226280" cy="399782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Working parents with young children often rely on childcare services on weekdays</a:t>
            </a:r>
          </a:p>
          <a:p>
            <a:r>
              <a:rPr lang="en-US" dirty="0"/>
              <a:t>But finding information of nearby centers is not easy</a:t>
            </a:r>
          </a:p>
          <a:p>
            <a:r>
              <a:rPr lang="en-US" dirty="0"/>
              <a:t>Let’s plot all available centers next to see its location.</a:t>
            </a:r>
          </a:p>
          <a:p>
            <a:r>
              <a:rPr lang="en-US" dirty="0"/>
              <a:t>Let’s also plot radius circle to see which one are convenient located near MRT stations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96514BE-75C3-F844-88C0-7C1068E2A1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24677" y="2028698"/>
            <a:ext cx="6154410" cy="3697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786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DED2B32-0274-A24C-B801-101B0CD39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MRT Have The Most Number Of Centers Nearby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2B2C41F-7450-634A-9F70-66991CA305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347713" y="2052116"/>
            <a:ext cx="6917458" cy="484051"/>
          </a:xfrm>
        </p:spPr>
        <p:txBody>
          <a:bodyPr/>
          <a:lstStyle/>
          <a:p>
            <a:r>
              <a:rPr lang="en-US" sz="1800" dirty="0"/>
              <a:t>The MRT stations in green have &gt; 9 stations within 500m radius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B3188E68-593C-A947-A588-6FC3EED8D59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55877469"/>
              </p:ext>
            </p:extLst>
          </p:nvPr>
        </p:nvGraphicFramePr>
        <p:xfrm>
          <a:off x="4347713" y="2536167"/>
          <a:ext cx="6693802" cy="37093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B3B00-EA6E-5F4D-B304-544660E27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737" y="2475782"/>
            <a:ext cx="2843320" cy="370935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I calculate the distance between all MRT stations to all childcare centers</a:t>
            </a:r>
          </a:p>
          <a:p>
            <a:r>
              <a:rPr lang="en-US" dirty="0"/>
              <a:t>On average there are 6 centers within 500m radius from an MRT station</a:t>
            </a:r>
          </a:p>
          <a:p>
            <a:r>
              <a:rPr lang="en-US" dirty="0"/>
              <a:t>Because slots are often hard to get, we filter for MRT stations with at least 9 childcare centers nearby (top quartile) to maximize our chance</a:t>
            </a:r>
          </a:p>
        </p:txBody>
      </p:sp>
    </p:spTree>
    <p:extLst>
      <p:ext uri="{BB962C8B-B14F-4D97-AF65-F5344CB8AC3E}">
        <p14:creationId xmlns:p14="http://schemas.microsoft.com/office/powerpoint/2010/main" val="29029045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DED2B32-0274-A24C-B801-101B0CD39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For The Best Location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B3188E68-593C-A947-A588-6FC3EED8D59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467563611"/>
              </p:ext>
            </p:extLst>
          </p:nvPr>
        </p:nvGraphicFramePr>
        <p:xfrm>
          <a:off x="4347713" y="1578634"/>
          <a:ext cx="6693802" cy="46668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B3B00-EA6E-5F4D-B304-544660E27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737" y="1518249"/>
            <a:ext cx="2843320" cy="4666891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We are still left with 23 locations to choose from after filtering for childcare centers</a:t>
            </a:r>
          </a:p>
          <a:p>
            <a:r>
              <a:rPr lang="en-US" dirty="0"/>
              <a:t>To narrow our option further I filter for locations with available important amenities nearby using Foursquare Explorer</a:t>
            </a:r>
          </a:p>
          <a:p>
            <a:r>
              <a:rPr lang="en-US" dirty="0"/>
              <a:t>Then I cluster the neighborhoods using </a:t>
            </a:r>
            <a:r>
              <a:rPr lang="en-US" dirty="0" err="1"/>
              <a:t>Kmeans</a:t>
            </a:r>
            <a:r>
              <a:rPr lang="en-US" dirty="0"/>
              <a:t> clustering to find out neighborhoods with similar 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1942781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DED2B32-0274-A24C-B801-101B0CD39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955" y="805818"/>
            <a:ext cx="7956560" cy="712431"/>
          </a:xfrm>
        </p:spPr>
        <p:txBody>
          <a:bodyPr/>
          <a:lstStyle/>
          <a:p>
            <a:r>
              <a:rPr lang="en-US" dirty="0"/>
              <a:t>Our Final Set Of Neighborhood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B3188E68-593C-A947-A588-6FC3EED8D596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018159832"/>
              </p:ext>
            </p:extLst>
          </p:nvPr>
        </p:nvGraphicFramePr>
        <p:xfrm>
          <a:off x="4347713" y="2320506"/>
          <a:ext cx="6693802" cy="3925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CB3B00-EA6E-5F4D-B304-544660E276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0737" y="1518249"/>
            <a:ext cx="2843320" cy="466689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We have arrived at our final set of neighborhoods that meet most of our criteria (marked in red)</a:t>
            </a:r>
          </a:p>
          <a:p>
            <a:r>
              <a:rPr lang="en-US" dirty="0"/>
              <a:t>Further analysis shows that there 4 MRT stations that meet all our criteria.</a:t>
            </a:r>
          </a:p>
          <a:p>
            <a:r>
              <a:rPr lang="en-US" dirty="0"/>
              <a:t>Hopefully this makes our decision making easier! </a:t>
            </a:r>
          </a:p>
        </p:txBody>
      </p:sp>
    </p:spTree>
    <p:extLst>
      <p:ext uri="{BB962C8B-B14F-4D97-AF65-F5344CB8AC3E}">
        <p14:creationId xmlns:p14="http://schemas.microsoft.com/office/powerpoint/2010/main" val="33532244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{D027EDEB-C996-F541-8C4D-11FD0277295D}tf16401378</Template>
  <TotalTime>118</TotalTime>
  <Words>348</Words>
  <Application>Microsoft Macintosh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MS Shell Dlg 2</vt:lpstr>
      <vt:lpstr>Arial</vt:lpstr>
      <vt:lpstr>Wingdings</vt:lpstr>
      <vt:lpstr>Wingdings 3</vt:lpstr>
      <vt:lpstr>Madison</vt:lpstr>
      <vt:lpstr>Singapore Neighborhoods</vt:lpstr>
      <vt:lpstr>Singapore Household Characteristics</vt:lpstr>
      <vt:lpstr>MRT Stations Serves As A Hub For Neighborhoods </vt:lpstr>
      <vt:lpstr>Where Are The Childcare Services?</vt:lpstr>
      <vt:lpstr>Which MRT Have The Most Number Of Centers Nearby</vt:lpstr>
      <vt:lpstr>Filtering For The Best Location</vt:lpstr>
      <vt:lpstr>Our Final Set Of Neighborhood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Singapore Neighborhoods</dc:title>
  <dc:creator>Nico Yosman</dc:creator>
  <cp:lastModifiedBy>Nico Yosman</cp:lastModifiedBy>
  <cp:revision>8</cp:revision>
  <dcterms:created xsi:type="dcterms:W3CDTF">2020-04-07T11:14:07Z</dcterms:created>
  <dcterms:modified xsi:type="dcterms:W3CDTF">2020-04-07T13:12:07Z</dcterms:modified>
</cp:coreProperties>
</file>